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403" r:id="rId32"/>
    <p:sldId id="391" r:id="rId33"/>
    <p:sldId id="404" r:id="rId34"/>
    <p:sldId id="408" r:id="rId35"/>
    <p:sldId id="407" r:id="rId36"/>
    <p:sldId id="405" r:id="rId37"/>
    <p:sldId id="406" r:id="rId38"/>
    <p:sldId id="392" r:id="rId39"/>
    <p:sldId id="311" r:id="rId40"/>
    <p:sldId id="312" r:id="rId41"/>
    <p:sldId id="393" r:id="rId42"/>
    <p:sldId id="394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8EB4E3"/>
    <a:srgbClr val="D7E4BD"/>
    <a:srgbClr val="EA3F26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2730" autoAdjust="0"/>
  </p:normalViewPr>
  <p:slideViewPr>
    <p:cSldViewPr>
      <p:cViewPr varScale="1">
        <p:scale>
          <a:sx n="105" d="100"/>
          <a:sy n="105" d="100"/>
        </p:scale>
        <p:origin x="216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1/21/2026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9EB1-569B-484F-B0C1-6C1B96E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does Control </a:t>
            </a:r>
            <a:r>
              <a:rPr lang="en-US" dirty="0" err="1"/>
              <a:t>control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A148-BAF7-462E-8A21-6AEE6AD2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Write to register file? </a:t>
            </a:r>
            <a:r>
              <a:rPr lang="en-US" sz="2800" dirty="0" err="1">
                <a:solidFill>
                  <a:schemeClr val="accent6"/>
                </a:solidFill>
              </a:rPr>
              <a:t>RegWrite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Register writes from ALU result or memory? </a:t>
            </a:r>
            <a:r>
              <a:rPr lang="en-US" sz="2800" dirty="0" err="1">
                <a:solidFill>
                  <a:schemeClr val="accent6"/>
                </a:solidFill>
              </a:rPr>
              <a:t>MemToReg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Write to data memory? </a:t>
            </a:r>
            <a:r>
              <a:rPr lang="en-US" sz="2800" dirty="0" err="1">
                <a:solidFill>
                  <a:schemeClr val="accent6"/>
                </a:solidFill>
              </a:rPr>
              <a:t>MemWrite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operation to perform? </a:t>
            </a:r>
            <a:r>
              <a:rPr lang="en-US" sz="2800" dirty="0" err="1">
                <a:solidFill>
                  <a:schemeClr val="accent6"/>
                </a:solidFill>
              </a:rPr>
              <a:t>ALUop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inputs to select (register or immediate)? </a:t>
            </a:r>
            <a:r>
              <a:rPr lang="en-US" sz="2800" dirty="0" err="1">
                <a:solidFill>
                  <a:schemeClr val="accent6"/>
                </a:solidFill>
              </a:rPr>
              <a:t>ALUSrc</a:t>
            </a:r>
            <a:endParaRPr lang="en-US" sz="2800" dirty="0">
              <a:solidFill>
                <a:schemeClr val="accent6"/>
              </a:solidFill>
            </a:endParaRPr>
          </a:p>
          <a:p>
            <a:pPr lvl="1"/>
            <a:r>
              <a:rPr lang="en-US" sz="2400" dirty="0" err="1"/>
              <a:t>Muxes</a:t>
            </a:r>
            <a:endParaRPr lang="en-US" sz="2400" dirty="0"/>
          </a:p>
          <a:p>
            <a:r>
              <a:rPr lang="en-US" sz="2800" dirty="0"/>
              <a:t>PC – +4 or new?</a:t>
            </a:r>
            <a:br>
              <a:rPr lang="en-US" sz="2800" dirty="0"/>
            </a:br>
            <a:r>
              <a:rPr lang="en-US" sz="2800" dirty="0" err="1">
                <a:solidFill>
                  <a:schemeClr val="accent6"/>
                </a:solidFill>
              </a:rPr>
              <a:t>PCSel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BFCF-781A-418E-8659-AA020D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D2C1-58D8-4172-B13F-D9E9E51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8DDBB7DE-8C95-4A93-A474-809B0AB2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3681984" y="4390384"/>
            <a:ext cx="5486400" cy="20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Data relevant bits</a:t>
            </a:r>
          </a:p>
          <a:p>
            <a:pPr lvl="1"/>
            <a:r>
              <a:rPr lang="en-US" dirty="0"/>
              <a:t>Register file address inputs</a:t>
            </a:r>
          </a:p>
          <a:p>
            <a:pPr lvl="1"/>
            <a:r>
              <a:rPr lang="en-US" dirty="0"/>
              <a:t>Immediate generator inputs</a:t>
            </a:r>
          </a:p>
          <a:p>
            <a:r>
              <a:rPr lang="en-US" dirty="0"/>
              <a:t>Control relevant bits</a:t>
            </a:r>
          </a:p>
          <a:p>
            <a:pPr lvl="1"/>
            <a:r>
              <a:rPr lang="en-US" dirty="0"/>
              <a:t>Main control unit to decide what signals to generate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66C8-79B3-4D60-9726-8D6632A4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decoding of control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E5F9-2669-4AA7-BD21-949AD2F7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Decoding the opcode</a:t>
            </a:r>
          </a:p>
          <a:p>
            <a:pPr lvl="1"/>
            <a:r>
              <a:rPr lang="en-US" dirty="0"/>
              <a:t>0110011: R-type</a:t>
            </a:r>
          </a:p>
          <a:p>
            <a:pPr lvl="1"/>
            <a:r>
              <a:rPr lang="en-US" dirty="0"/>
              <a:t>0010011: I-type</a:t>
            </a:r>
          </a:p>
          <a:p>
            <a:pPr lvl="1"/>
            <a:r>
              <a:rPr lang="en-US" dirty="0"/>
              <a:t>0000011: Load</a:t>
            </a:r>
          </a:p>
          <a:p>
            <a:pPr lvl="1"/>
            <a:r>
              <a:rPr lang="en-US" dirty="0"/>
              <a:t>1100011: Branch</a:t>
            </a:r>
          </a:p>
          <a:p>
            <a:r>
              <a:rPr lang="en-US" dirty="0"/>
              <a:t>If opcode says R-type, </a:t>
            </a:r>
            <a:r>
              <a:rPr lang="en-US" dirty="0">
                <a:solidFill>
                  <a:schemeClr val="accent6"/>
                </a:solidFill>
              </a:rPr>
              <a:t>Main Control </a:t>
            </a:r>
            <a:r>
              <a:rPr lang="en-US" dirty="0"/>
              <a:t>knows it has to set </a:t>
            </a:r>
            <a:r>
              <a:rPr lang="en-US" dirty="0" err="1"/>
              <a:t>RegWrite</a:t>
            </a:r>
            <a:r>
              <a:rPr lang="en-US" dirty="0"/>
              <a:t> = 1 (</a:t>
            </a:r>
            <a:r>
              <a:rPr lang="en-US" dirty="0" err="1"/>
              <a:t>ie</a:t>
            </a:r>
            <a:r>
              <a:rPr lang="en-US" dirty="0"/>
              <a:t> write back is surely involved)</a:t>
            </a:r>
          </a:p>
          <a:p>
            <a:r>
              <a:rPr lang="en-US" dirty="0"/>
              <a:t>Lets </a:t>
            </a:r>
            <a:r>
              <a:rPr lang="en-US" dirty="0">
                <a:solidFill>
                  <a:schemeClr val="accent6"/>
                </a:solidFill>
              </a:rPr>
              <a:t>ALU Control </a:t>
            </a:r>
            <a:r>
              <a:rPr lang="en-US" dirty="0"/>
              <a:t>decide what operation to perform</a:t>
            </a:r>
          </a:p>
          <a:p>
            <a:r>
              <a:rPr lang="en-US" dirty="0"/>
              <a:t>Main Control smaller and faster</a:t>
            </a:r>
          </a:p>
          <a:p>
            <a:r>
              <a:rPr lang="en-US" dirty="0"/>
              <a:t>ALU Control only if required by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AEE-E8C3-4C2F-9C91-402F2E1B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1F6-AD05-40A7-9C1B-B016EA2B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9D9F8B5F-A2C4-4FD9-9B1C-ABA8732A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4114800" y="1613170"/>
            <a:ext cx="4876800" cy="18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5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12A-5D81-4C97-859B-B25CB15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class based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5E55-AA49-4DCF-A551-794A5D30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974E3-DFAE-46C1-9671-77C5C328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E492-C8E9-48E7-B22F-C2CF5641B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844" y="1548275"/>
            <a:ext cx="8510312" cy="4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4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70BC-B908-4C27-A80F-54C2022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69FB-2BF2-4471-861E-837AC018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Control sends 2-bit signal to ALU (</a:t>
            </a:r>
            <a:r>
              <a:rPr lang="en-US" dirty="0" err="1">
                <a:solidFill>
                  <a:schemeClr val="accent6"/>
                </a:solidFill>
              </a:rPr>
              <a:t>ALUop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00: Force ADD (for load/store instructions)</a:t>
            </a:r>
          </a:p>
          <a:p>
            <a:pPr lvl="1"/>
            <a:r>
              <a:rPr lang="en-US" dirty="0"/>
              <a:t>01: Force SUB (for branch comparisons)</a:t>
            </a:r>
          </a:p>
          <a:p>
            <a:pPr lvl="1"/>
            <a:r>
              <a:rPr lang="en-US" dirty="0"/>
              <a:t>10: Use func3 and func7 to decide operation</a:t>
            </a:r>
          </a:p>
          <a:p>
            <a:r>
              <a:rPr lang="en-US" dirty="0"/>
              <a:t>ALU decoder / control:</a:t>
            </a:r>
          </a:p>
          <a:p>
            <a:pPr lvl="1"/>
            <a:r>
              <a:rPr lang="en-US" dirty="0"/>
              <a:t>Inputs: </a:t>
            </a:r>
            <a:r>
              <a:rPr lang="en-US" dirty="0" err="1"/>
              <a:t>ALUop</a:t>
            </a:r>
            <a:r>
              <a:rPr lang="en-US" dirty="0"/>
              <a:t>, func3, func7</a:t>
            </a:r>
          </a:p>
          <a:p>
            <a:pPr lvl="1"/>
            <a:r>
              <a:rPr lang="en-US" dirty="0"/>
              <a:t>Output: 4-bit ALU operation select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1A8B-6B87-401B-B855-4CF4AF10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D18A-7EC7-432B-8AC9-0D86834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22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FF7C-5612-4C09-A36D-E55E326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77B-D079-40D0-B78D-B4BF5DE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5BEE-44F3-4A10-9602-1AF9B4D9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050" name="Picture 2" descr="Figure 1. Datapath and control for RISC-V | Chegg.com">
            <a:extLst>
              <a:ext uri="{FF2B5EF4-FFF2-40B4-BE49-F238E27FC236}">
                <a16:creationId xmlns:a16="http://schemas.microsoft.com/office/drawing/2014/main" id="{E2996B2C-06F1-4A24-96E8-B48BADBF3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/>
          <a:stretch/>
        </p:blipFill>
        <p:spPr bwMode="auto">
          <a:xfrm>
            <a:off x="704850" y="1371600"/>
            <a:ext cx="7734300" cy="51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216-955D-431B-8068-FB674D9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/>
              <a:t>add x5, x3, 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C3A2-5E42-4895-9DB8-CE16051C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ALU instruction</a:t>
            </a:r>
          </a:p>
          <a:p>
            <a:r>
              <a:rPr lang="en-US" dirty="0"/>
              <a:t>funct3 = 000 → add/sub group</a:t>
            </a:r>
          </a:p>
          <a:p>
            <a:r>
              <a:rPr lang="en-US" dirty="0"/>
              <a:t>funct7 = 0000000 → ADD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read rs1, rs2</a:t>
            </a:r>
          </a:p>
          <a:p>
            <a:pPr lvl="1"/>
            <a:r>
              <a:rPr lang="en-US" dirty="0"/>
              <a:t>select ALU add</a:t>
            </a:r>
          </a:p>
          <a:p>
            <a:pPr lvl="1"/>
            <a:r>
              <a:rPr lang="en-US" dirty="0"/>
              <a:t>enable register write</a:t>
            </a:r>
          </a:p>
          <a:p>
            <a:pPr lvl="1"/>
            <a:r>
              <a:rPr lang="en-US" dirty="0"/>
              <a:t>PC ← PC + 4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CCF5-5211-42A4-9286-3CD38A2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FD5-8532-4A03-B57A-EF37338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1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 err="1"/>
              <a:t>lw</a:t>
            </a:r>
            <a:r>
              <a:rPr lang="en-US" dirty="0"/>
              <a:t> x5, 8(x10)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load class</a:t>
            </a:r>
          </a:p>
          <a:p>
            <a:r>
              <a:rPr lang="en-US" dirty="0"/>
              <a:t>funct3 = 010 → word load</a:t>
            </a:r>
          </a:p>
          <a:p>
            <a:r>
              <a:rPr lang="en-US" dirty="0"/>
              <a:t>Immediate generation enabled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ALU computes address memory</a:t>
            </a:r>
          </a:p>
          <a:p>
            <a:pPr lvl="1"/>
            <a:r>
              <a:rPr lang="en-US" dirty="0"/>
              <a:t>read enabled</a:t>
            </a:r>
          </a:p>
          <a:p>
            <a:pPr lvl="1"/>
            <a:r>
              <a:rPr lang="en-US" dirty="0"/>
              <a:t>register write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datapath</a:t>
            </a:r>
            <a:r>
              <a:rPr lang="en-US" dirty="0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267776"/>
            <a:ext cx="8972549" cy="4209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us work with an example instruction: add t0 t2 t3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steps do you need to execute? Remember we had a list of 5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Fetch: </a:t>
            </a:r>
            <a:r>
              <a:rPr lang="en-US" dirty="0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 dirty="0"/>
              <a:t>2.1 Decode: </a:t>
            </a:r>
            <a:r>
              <a:rPr lang="fr-FR" dirty="0">
                <a:solidFill>
                  <a:srgbClr val="FFC000"/>
                </a:solidFill>
              </a:rPr>
              <a:t>rd = t0; rs1 = t2; rs2 = t3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/>
              <a:t>2.2 Operand fetch (read data): </a:t>
            </a:r>
            <a:r>
              <a:rPr lang="en-US" dirty="0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 dirty="0"/>
              <a:t>3. Execute (perform operation): </a:t>
            </a:r>
            <a:r>
              <a:rPr lang="en-US" dirty="0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 dirty="0"/>
              <a:t>5. Write results back into register: </a:t>
            </a:r>
            <a:r>
              <a:rPr lang="en-US" dirty="0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668"/>
            <a:ext cx="9144000" cy="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R-type instructions: Fetch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21 January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B9F27F-5BE5-46BE-8FAF-C99C68F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371600"/>
            <a:ext cx="2971800" cy="5014912"/>
          </a:xfrm>
        </p:spPr>
        <p:txBody>
          <a:bodyPr/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Instruction fetch</a:t>
            </a:r>
          </a:p>
          <a:p>
            <a:pPr lvl="1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PC contains instruction address</a:t>
            </a:r>
          </a:p>
          <a:p>
            <a:pPr lvl="1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Connect to IMEM input (address bus)</a:t>
            </a:r>
          </a:p>
          <a:p>
            <a:pPr lvl="1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How is PC updated after the instruction? PC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PC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+ 4</a:t>
            </a:r>
          </a:p>
          <a:p>
            <a:pPr lvl="1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Instruction appears on IMEM data bus</a:t>
            </a:r>
          </a:p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Decode / operand fetch</a:t>
            </a:r>
          </a:p>
          <a:p>
            <a:pPr lvl="1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Slice register address fields and connect to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 input</a:t>
            </a:r>
          </a:p>
          <a:p>
            <a:pPr lvl="1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Corresponding data appears at output of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Execute</a:t>
            </a:r>
          </a:p>
          <a:p>
            <a:pPr lvl="1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Operands provided to ALU</a:t>
            </a:r>
          </a:p>
          <a:p>
            <a:pPr lvl="1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What operation to perform?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signals!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unit receives opcode, func3 and func7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ALUSel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ALUOp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Writeback</a:t>
            </a:r>
          </a:p>
          <a:p>
            <a:pPr lvl="1"/>
            <a:r>
              <a:rPr lang="en-US" sz="1200" dirty="0">
                <a:solidFill>
                  <a:srgbClr val="FF0000"/>
                </a:solidFill>
              </a:rPr>
              <a:t>Another control signal to enable </a:t>
            </a:r>
            <a:r>
              <a:rPr lang="en-US" sz="1200" dirty="0" err="1">
                <a:solidFill>
                  <a:srgbClr val="FF0000"/>
                </a:solidFill>
              </a:rPr>
              <a:t>RegWrite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C2A90-B410-484A-A2A4-CF552D07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3329" r="84272" b="50547"/>
          <a:stretch/>
        </p:blipFill>
        <p:spPr>
          <a:xfrm>
            <a:off x="714103" y="2362200"/>
            <a:ext cx="581297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D1B18-672F-406B-9E64-53E88400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9474" r="63651" b="43396"/>
          <a:stretch/>
        </p:blipFill>
        <p:spPr>
          <a:xfrm>
            <a:off x="714103" y="2838994"/>
            <a:ext cx="1480457" cy="80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639AD-96F6-403F-B45B-B4AAE928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3651" b="43397"/>
          <a:stretch/>
        </p:blipFill>
        <p:spPr>
          <a:xfrm>
            <a:off x="609600" y="1981200"/>
            <a:ext cx="1584959" cy="16589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F9183-9561-40F6-9DCE-3F414390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2495" b="39268"/>
          <a:stretch/>
        </p:blipFill>
        <p:spPr>
          <a:xfrm>
            <a:off x="609600" y="1981199"/>
            <a:ext cx="2943497" cy="178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464C4D-F580-435A-A90D-75A02D94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22110" b="39268"/>
          <a:stretch/>
        </p:blipFill>
        <p:spPr>
          <a:xfrm>
            <a:off x="609600" y="1981198"/>
            <a:ext cx="3396343" cy="1780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783E4E-EF60-4849-AC99-57CD88BA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5633" b="32485"/>
          <a:stretch/>
        </p:blipFill>
        <p:spPr>
          <a:xfrm>
            <a:off x="609600" y="1981197"/>
            <a:ext cx="4114800" cy="1981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C80600-4489-4CB7-A116-07A39241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r="390" b="-1060"/>
          <a:stretch/>
        </p:blipFill>
        <p:spPr>
          <a:xfrm>
            <a:off x="609600" y="1981197"/>
            <a:ext cx="4343400" cy="2971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C8591A-8D17-4400-9B68-F379A396A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635727" y="1889759"/>
            <a:ext cx="4349745" cy="3053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D38F64-5FF6-4CC0-A2EA-EB087CA3868A}"/>
              </a:ext>
            </a:extLst>
          </p:cNvPr>
          <p:cNvSpPr/>
          <p:nvPr/>
        </p:nvSpPr>
        <p:spPr>
          <a:xfrm>
            <a:off x="565751" y="1858049"/>
            <a:ext cx="1828800" cy="2104352"/>
          </a:xfrm>
          <a:prstGeom prst="rect">
            <a:avLst/>
          </a:prstGeom>
          <a:solidFill>
            <a:srgbClr val="D7E4BD">
              <a:alpha val="20000"/>
            </a:srgb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51ABFD-12B3-443C-82D3-72295A3F8542}"/>
              </a:ext>
            </a:extLst>
          </p:cNvPr>
          <p:cNvSpPr/>
          <p:nvPr/>
        </p:nvSpPr>
        <p:spPr>
          <a:xfrm>
            <a:off x="2430780" y="1858049"/>
            <a:ext cx="1455420" cy="2104352"/>
          </a:xfrm>
          <a:prstGeom prst="rect">
            <a:avLst/>
          </a:prstGeom>
          <a:solidFill>
            <a:srgbClr val="8EB4E3">
              <a:alpha val="20000"/>
            </a:srgb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E8C82-DA0C-4EC2-8645-61654336F2FC}"/>
              </a:ext>
            </a:extLst>
          </p:cNvPr>
          <p:cNvSpPr/>
          <p:nvPr/>
        </p:nvSpPr>
        <p:spPr>
          <a:xfrm>
            <a:off x="3916680" y="1853363"/>
            <a:ext cx="1455420" cy="2104352"/>
          </a:xfrm>
          <a:prstGeom prst="rect">
            <a:avLst/>
          </a:prstGeom>
          <a:solidFill>
            <a:srgbClr val="FCD5B5">
              <a:alpha val="20000"/>
            </a:srgb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28D1-727B-4247-AC09-12EB9EC5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arithmetic to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2757-F643-40F2-BAED-30D48FFC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D9E45-559F-44F1-972D-CF22EF7F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27029-E1E3-4F73-AC30-752A5D55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47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13044</TotalTime>
  <Words>1936</Words>
  <Application>Microsoft Office PowerPoint</Application>
  <PresentationFormat>On-screen Show (4:3)</PresentationFormat>
  <Paragraphs>387</Paragraphs>
  <Slides>42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What all does Control control?</vt:lpstr>
      <vt:lpstr>Bit slicing – extracting instruction fields</vt:lpstr>
      <vt:lpstr>Hierarchical decoding of control bits</vt:lpstr>
      <vt:lpstr>Instruction class based control</vt:lpstr>
      <vt:lpstr>ALU Control</vt:lpstr>
      <vt:lpstr>ALU Control</vt:lpstr>
      <vt:lpstr>Decode Walkthrough: add x5, x3, x4</vt:lpstr>
      <vt:lpstr>Decode Walkthrough: lw x5, 8(x10)</vt:lpstr>
      <vt:lpstr>Building a datapath for R-type instructions</vt:lpstr>
      <vt:lpstr>Implementing R-type instructions: Fetch</vt:lpstr>
      <vt:lpstr>Adding I-type arithmetic to datapath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656</cp:revision>
  <dcterms:created xsi:type="dcterms:W3CDTF">2010-01-15T20:22:21Z</dcterms:created>
  <dcterms:modified xsi:type="dcterms:W3CDTF">2026-01-21T09:29:18Z</dcterms:modified>
</cp:coreProperties>
</file>